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0" r:id="rId3"/>
    <p:sldId id="281" r:id="rId4"/>
    <p:sldId id="283" r:id="rId5"/>
    <p:sldId id="288" r:id="rId6"/>
    <p:sldId id="292" r:id="rId7"/>
    <p:sldId id="289" r:id="rId8"/>
    <p:sldId id="294" r:id="rId9"/>
    <p:sldId id="295" r:id="rId10"/>
    <p:sldId id="296" r:id="rId11"/>
    <p:sldId id="274" r:id="rId1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74" autoAdjust="0"/>
  </p:normalViewPr>
  <p:slideViewPr>
    <p:cSldViewPr>
      <p:cViewPr>
        <p:scale>
          <a:sx n="75" d="100"/>
          <a:sy n="75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2491B-9720-49F1-9EDA-BF6E363EFAE6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FD288-2FC9-45F3-822C-00C476EF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49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4B1C5-23FA-4610-8212-4BFC0504861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30C7B-B662-44AF-B344-9BF269EC3D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20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869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869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02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проекта Программы мы руководствовались документами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</a:t>
            </a:r>
            <a:r>
              <a:rPr lang="ru-RU" baseline="0" dirty="0" smtClean="0"/>
              <a:t>, в которых установлены требования к Региональным организациям, претендующим на признание ИАФ и ИЛАК, в том числе заявкой.</a:t>
            </a:r>
          </a:p>
          <a:p>
            <a:r>
              <a:rPr lang="ru-RU" baseline="0" dirty="0" smtClean="0"/>
              <a:t>Эти документы доступны в открытом доступе на сайтах ИЛАК и ИАФ.</a:t>
            </a:r>
          </a:p>
          <a:p>
            <a:endParaRPr lang="ru-RU" dirty="0" smtClean="0"/>
          </a:p>
          <a:p>
            <a:r>
              <a:rPr lang="ru-RU" dirty="0" smtClean="0"/>
              <a:t>Проект</a:t>
            </a:r>
            <a:r>
              <a:rPr lang="ru-RU" baseline="0" dirty="0" smtClean="0"/>
              <a:t> Программы работ содержит 15 пунктов. </a:t>
            </a:r>
          </a:p>
          <a:p>
            <a:r>
              <a:rPr lang="ru-RU" baseline="0" dirty="0" smtClean="0"/>
              <a:t>8 из них включены в связи с наличием соответствующего требования в документах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(ссылки на конкретные пункты документов приведены в программе)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2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61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подготовке Программы РГ мы исходили из того, что по требованиям </a:t>
            </a:r>
            <a:r>
              <a:rPr lang="en-US" baseline="0" dirty="0" smtClean="0"/>
              <a:t>ILAC </a:t>
            </a:r>
            <a:r>
              <a:rPr lang="ru-RU" baseline="0" dirty="0" smtClean="0"/>
              <a:t>и </a:t>
            </a:r>
            <a:r>
              <a:rPr lang="en-US" baseline="0" dirty="0" smtClean="0"/>
              <a:t>IAF </a:t>
            </a:r>
            <a:r>
              <a:rPr lang="ru-RU" baseline="0" dirty="0" smtClean="0"/>
              <a:t>Региональная организация по аккредитации, подающая заявку в </a:t>
            </a:r>
            <a:r>
              <a:rPr lang="en-US" baseline="0" dirty="0" smtClean="0"/>
              <a:t>ILAC </a:t>
            </a:r>
            <a:r>
              <a:rPr lang="ru-RU" baseline="0" dirty="0" smtClean="0"/>
              <a:t>и/или </a:t>
            </a:r>
            <a:r>
              <a:rPr lang="en-US" baseline="0" dirty="0" smtClean="0"/>
              <a:t>IAF </a:t>
            </a:r>
            <a:r>
              <a:rPr lang="ru-RU" baseline="0" dirty="0" smtClean="0"/>
              <a:t>представляет вместе с заявкой</a:t>
            </a:r>
            <a:r>
              <a:rPr lang="en-US" baseline="0" dirty="0" smtClean="0"/>
              <a:t> </a:t>
            </a:r>
            <a:r>
              <a:rPr lang="ru-RU" baseline="0" dirty="0" smtClean="0"/>
              <a:t>следующие документы: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30C7B-B662-44AF-B344-9BF269EC3D6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7800-7CAE-47D8-971C-5ECD2072A34A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D854D-BD94-4C53-9B46-1B80E750E0E8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3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8C2E9-1650-476B-BFB0-9C3A8A964282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0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97E90-9ABA-480F-A11E-D01DAEFA844C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8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2D2A-F19E-4C1D-82CA-89FA82E8D448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7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B6E1-D2A7-488B-8FA8-A30294C7BB1E}" type="datetime1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8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AD54-F299-42BD-BBD7-6B4E59FAFF97}" type="datetime1">
              <a:rPr lang="ru-RU" smtClean="0"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9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5724-C012-4715-A859-5DE719ECF4B3}" type="datetime1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7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05373-F249-4DFA-BBEB-70F5FC99E4C4}" type="datetime1">
              <a:rPr lang="ru-RU" smtClean="0"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6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87D0-DCB1-4502-948C-D9597D389ED1}" type="datetime1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676E-989B-4C8A-9C14-122E8AE3F213}" type="datetime1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9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0EE9-1B47-4205-8B2D-35F76ADAB74A}" type="datetime1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9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5;&#1088;&#1072;&#1084;&#1084;&#1072;%20&#1088;&#1072;&#1073;&#1086;&#1090;&#1099;%20&#1056;&#1043;%20&#1087;&#1086;%20&#1056;&#1040;&#1054;_2016-2017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&#1047;&#1072;&#1103;&#1074;&#1082;&#1072;%20&#1056;&#1054;&#1040;%20&#1074;%20IAF-ILAC_ru.docx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276872"/>
            <a:ext cx="683852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Программа работ </a:t>
            </a:r>
            <a:br>
              <a:rPr lang="ru-RU" dirty="0" smtClean="0"/>
            </a:br>
            <a:r>
              <a:rPr lang="ru-RU" dirty="0" smtClean="0"/>
              <a:t>рабочей группы МГС </a:t>
            </a:r>
            <a:br>
              <a:rPr lang="ru-RU" dirty="0" smtClean="0"/>
            </a:br>
            <a:r>
              <a:rPr lang="ru-RU" dirty="0" smtClean="0"/>
              <a:t>по вопросу создания РОА </a:t>
            </a:r>
            <a:br>
              <a:rPr lang="ru-RU" dirty="0" smtClean="0"/>
            </a:br>
            <a:r>
              <a:rPr lang="ru-RU" dirty="0" smtClean="0"/>
              <a:t>на 2016-2017гг.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653136"/>
            <a:ext cx="6184776" cy="72008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/>
              <a:t>Николаева Т.А.</a:t>
            </a:r>
            <a:r>
              <a:rPr lang="en-GB" dirty="0" smtClean="0"/>
              <a:t> </a:t>
            </a:r>
            <a:endParaRPr lang="ru-RU" dirty="0" smtClean="0"/>
          </a:p>
          <a:p>
            <a:pPr algn="l"/>
            <a:r>
              <a:rPr lang="ru-RU" i="1" dirty="0" smtClean="0"/>
              <a:t>Директор Белорусского государственного центра аккредитации</a:t>
            </a:r>
            <a:endParaRPr lang="en-GB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</a:t>
            </a:fld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773424" y="6309320"/>
            <a:ext cx="67687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 smtClean="0"/>
              <a:t>МГС 48-2015, </a:t>
            </a:r>
            <a:r>
              <a:rPr lang="ru-RU" sz="1800" dirty="0" err="1" smtClean="0"/>
              <a:t>г.Ереван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4310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276872"/>
            <a:ext cx="6838528" cy="1470025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Благодарю за внимание!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10</a:t>
            </a:fld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691680" y="5517232"/>
            <a:ext cx="6040760" cy="86409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www.bsca.by</a:t>
            </a:r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e-mail: bsca@bsca.by</a:t>
            </a:r>
          </a:p>
          <a:p>
            <a:pPr algn="l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тел./факс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+375 17 230 20 36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5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hlinkClick r:id="rId3" action="ppaction://hlinkfile"/>
              </a:rPr>
              <a:t>Программа </a:t>
            </a:r>
            <a:r>
              <a:rPr lang="ru-RU" sz="3600" dirty="0" smtClean="0"/>
              <a:t>учитывает требования </a:t>
            </a:r>
            <a:r>
              <a:rPr lang="en-US" sz="3600" dirty="0" smtClean="0"/>
              <a:t>IAF</a:t>
            </a:r>
            <a:r>
              <a:rPr lang="ru-RU" sz="3600" dirty="0"/>
              <a:t>/</a:t>
            </a:r>
            <a:r>
              <a:rPr lang="en-US" sz="3600" dirty="0" smtClean="0"/>
              <a:t>ILAC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2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0" t="8001" r="13916" b="7704"/>
          <a:stretch/>
        </p:blipFill>
        <p:spPr bwMode="auto">
          <a:xfrm>
            <a:off x="971600" y="1361005"/>
            <a:ext cx="3528392" cy="490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hlinkClick r:id="rId5" action="ppaction://hlinkfile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t="8296" r="13833" b="7407"/>
          <a:stretch/>
        </p:blipFill>
        <p:spPr bwMode="auto">
          <a:xfrm>
            <a:off x="4854420" y="1412776"/>
            <a:ext cx="3537253" cy="489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8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 программе установлены: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7211144" cy="4525963"/>
          </a:xfrm>
        </p:spPr>
        <p:txBody>
          <a:bodyPr>
            <a:normAutofit/>
          </a:bodyPr>
          <a:lstStyle/>
          <a:p>
            <a:r>
              <a:rPr lang="ru-RU" sz="2400" b="1" dirty="0"/>
              <a:t>Перечень</a:t>
            </a:r>
            <a:r>
              <a:rPr lang="ru-RU" sz="2400" dirty="0"/>
              <a:t> обсуждаемых </a:t>
            </a:r>
            <a:r>
              <a:rPr lang="ru-RU" sz="2400" b="1" dirty="0"/>
              <a:t>вопросов</a:t>
            </a:r>
            <a:r>
              <a:rPr lang="ru-RU" sz="2400" dirty="0"/>
              <a:t> и </a:t>
            </a:r>
            <a:r>
              <a:rPr lang="ru-RU" sz="2400" dirty="0" smtClean="0"/>
              <a:t>разрабатываемых </a:t>
            </a:r>
            <a:r>
              <a:rPr lang="ru-RU" sz="2400" dirty="0"/>
              <a:t>проектов </a:t>
            </a:r>
            <a:r>
              <a:rPr lang="ru-RU" sz="2400" b="1" dirty="0"/>
              <a:t>документов</a:t>
            </a:r>
          </a:p>
          <a:p>
            <a:r>
              <a:rPr lang="ru-RU" sz="2400" dirty="0" smtClean="0"/>
              <a:t>Исполнители, ответственные </a:t>
            </a:r>
            <a:r>
              <a:rPr lang="ru-RU" sz="2400" dirty="0"/>
              <a:t>за </a:t>
            </a:r>
            <a:r>
              <a:rPr lang="ru-RU" sz="2400" b="1" dirty="0"/>
              <a:t>подготовку</a:t>
            </a:r>
            <a:r>
              <a:rPr lang="ru-RU" sz="2400" dirty="0"/>
              <a:t> </a:t>
            </a:r>
            <a:r>
              <a:rPr lang="ru-RU" sz="2400" dirty="0" smtClean="0"/>
              <a:t>вопросов </a:t>
            </a:r>
            <a:r>
              <a:rPr lang="ru-RU" sz="2400" dirty="0"/>
              <a:t>и документов </a:t>
            </a:r>
            <a:r>
              <a:rPr lang="ru-RU" sz="2400" b="1" dirty="0"/>
              <a:t>для </a:t>
            </a:r>
            <a:r>
              <a:rPr lang="ru-RU" sz="2400" b="1" dirty="0" smtClean="0"/>
              <a:t>рассмотрения </a:t>
            </a:r>
            <a:r>
              <a:rPr lang="ru-RU" sz="2400" dirty="0" smtClean="0"/>
              <a:t>на заседании РГ</a:t>
            </a:r>
          </a:p>
          <a:p>
            <a:r>
              <a:rPr lang="ru-RU" sz="2400" dirty="0"/>
              <a:t>Ожидаемый результат </a:t>
            </a:r>
            <a:r>
              <a:rPr lang="ru-RU" sz="2400" dirty="0" smtClean="0"/>
              <a:t>обсуждения вопроса на РГ (при необходимости – НТКА) или МГС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3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" t="19112" r="6584" b="37629"/>
          <a:stretch/>
        </p:blipFill>
        <p:spPr bwMode="auto">
          <a:xfrm>
            <a:off x="1547664" y="4149080"/>
            <a:ext cx="6958032" cy="1946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4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Заявка РОА в 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IAF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ILAC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(1)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95480"/>
              </p:ext>
            </p:extLst>
          </p:nvPr>
        </p:nvGraphicFramePr>
        <p:xfrm>
          <a:off x="683568" y="1397000"/>
          <a:ext cx="820891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5256584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Документ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для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заявки в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ILAC/IAF</a:t>
                      </a:r>
                      <a:endParaRPr lang="ru-RU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Программа 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+mj-lt"/>
                        </a:rPr>
                        <a:t>Таблица соответствия документов системы менеджмента РОА требованиям </a:t>
                      </a:r>
                      <a:r>
                        <a:rPr lang="en-US" sz="2000" b="0" dirty="0" smtClean="0">
                          <a:latin typeface="+mj-lt"/>
                        </a:rPr>
                        <a:t>IAF </a:t>
                      </a:r>
                      <a:r>
                        <a:rPr lang="ru-RU" sz="2000" b="0" dirty="0" smtClean="0">
                          <a:latin typeface="+mj-lt"/>
                        </a:rPr>
                        <a:t>и/или </a:t>
                      </a:r>
                      <a:r>
                        <a:rPr lang="en-US" sz="2000" b="0" dirty="0" smtClean="0">
                          <a:latin typeface="+mj-lt"/>
                        </a:rPr>
                        <a:t>ILAC</a:t>
                      </a:r>
                      <a:r>
                        <a:rPr lang="ru-RU" sz="2000" b="0" dirty="0" smtClean="0">
                          <a:latin typeface="+mj-lt"/>
                        </a:rPr>
                        <a:t> (согласно </a:t>
                      </a:r>
                      <a:r>
                        <a:rPr lang="en-US" sz="2000" b="0" dirty="0" smtClean="0">
                          <a:latin typeface="+mj-lt"/>
                        </a:rPr>
                        <a:t>IAF</a:t>
                      </a:r>
                      <a:r>
                        <a:rPr lang="ru-RU" sz="2000" b="0" dirty="0" smtClean="0">
                          <a:latin typeface="+mj-lt"/>
                        </a:rPr>
                        <a:t>/</a:t>
                      </a:r>
                      <a:r>
                        <a:rPr lang="en-US" sz="2000" b="0" dirty="0" smtClean="0">
                          <a:latin typeface="+mj-lt"/>
                        </a:rPr>
                        <a:t>ILAC A</a:t>
                      </a:r>
                      <a:r>
                        <a:rPr lang="ru-RU" sz="2000" b="0" dirty="0" smtClean="0">
                          <a:latin typeface="+mj-lt"/>
                        </a:rPr>
                        <a:t>1)</a:t>
                      </a:r>
                      <a:endParaRPr lang="ru-RU" sz="2000" b="0" dirty="0">
                        <a:latin typeface="+mj-lt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п.13 О </a:t>
                      </a:r>
                      <a:r>
                        <a:rPr lang="ru-RU" sz="2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подготовке </a:t>
                      </a:r>
                      <a:r>
                        <a:rPr lang="ru-RU" sz="20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перечня документов</a:t>
                      </a:r>
                      <a:r>
                        <a:rPr lang="ru-RU" sz="2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 системы менеджмента </a:t>
                      </a:r>
                      <a:r>
                        <a:rPr lang="ru-RU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РОА</a:t>
                      </a:r>
                      <a:endParaRPr lang="ru-RU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п. 14 О </a:t>
                      </a:r>
                      <a:r>
                        <a:rPr lang="ru-RU" sz="2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разработке </a:t>
                      </a:r>
                      <a:r>
                        <a:rPr lang="ru-RU" sz="20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плана подготовки документов </a:t>
                      </a:r>
                      <a:r>
                        <a:rPr lang="ru-RU" sz="2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системы менеджмента РОА </a:t>
                      </a:r>
                      <a:r>
                        <a:rPr lang="ru-RU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2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2017 год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+mj-lt"/>
                        </a:rPr>
                        <a:t>Учредительный документ</a:t>
                      </a:r>
                      <a:endParaRPr lang="ru-RU" sz="2000" b="0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п.11 О результатах анализа национального законодательства государств на предмет юридического оформления РОА для определения государства, в котором наиболее предпочтительна регистрация РОА, и соответствующих документов для регистрации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п.12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подготовке документов, требуемых для регистрации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РОА </a:t>
                      </a:r>
                      <a:endParaRPr lang="ru-RU" sz="20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82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Заявка РОА в 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IAF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ILAC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 (2)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756703"/>
              </p:ext>
            </p:extLst>
          </p:nvPr>
        </p:nvGraphicFramePr>
        <p:xfrm>
          <a:off x="611560" y="1484784"/>
          <a:ext cx="8064896" cy="486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320480"/>
              </a:tblGrid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Документ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для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заявки в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ILAC/IAF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smtClean="0">
                          <a:solidFill>
                            <a:schemeClr val="tx1"/>
                          </a:solidFill>
                        </a:rPr>
                        <a:t>Программа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Требования к членам </a:t>
                      </a:r>
                      <a:r>
                        <a:rPr lang="ru-RU" sz="2000" dirty="0" smtClean="0"/>
                        <a:t>Региональной организации </a:t>
                      </a:r>
                      <a:r>
                        <a:rPr lang="ru-RU" sz="2000" b="0" dirty="0" smtClean="0"/>
                        <a:t>и</a:t>
                      </a:r>
                      <a:r>
                        <a:rPr lang="ru-RU" sz="2000" b="1" dirty="0" smtClean="0"/>
                        <a:t> к подписантам </a:t>
                      </a:r>
                      <a:r>
                        <a:rPr lang="ru-RU" sz="2000" dirty="0" smtClean="0"/>
                        <a:t>ее Соглашения</a:t>
                      </a:r>
                      <a:endParaRPr lang="ru-RU" sz="2000" dirty="0"/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п.1</a:t>
                      </a:r>
                      <a:r>
                        <a:rPr lang="en-US" sz="2000" dirty="0" smtClean="0"/>
                        <a:t>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подготовке перечня документов, устанавливающих требования к органам по аккредитации-членам РОА, включая основополагающий стандарт и документы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ILAC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IAF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применяемые для целей РОА</a:t>
                      </a:r>
                      <a:endParaRPr lang="ru-RU" sz="2000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Текст Соглашения </a:t>
                      </a:r>
                      <a:r>
                        <a:rPr lang="ru-RU" sz="2000" dirty="0" smtClean="0"/>
                        <a:t>Региональной организации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Проект</a:t>
                      </a:r>
                      <a:r>
                        <a:rPr lang="ru-RU" sz="2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Соглашения о признании</a:t>
                      </a:r>
                      <a:r>
                        <a:rPr lang="ru-RU" sz="2000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аккредитации ООС СНГ</a:t>
                      </a:r>
                      <a:endParaRPr lang="ru-RU" sz="2000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Перечень подписантов </a:t>
                      </a:r>
                      <a:r>
                        <a:rPr lang="ru-RU" sz="2000" dirty="0" smtClean="0"/>
                        <a:t>Соглашения, </a:t>
                      </a:r>
                      <a:r>
                        <a:rPr lang="ru-RU" sz="2000" b="1" dirty="0" smtClean="0"/>
                        <a:t>область</a:t>
                      </a:r>
                      <a:r>
                        <a:rPr lang="ru-RU" sz="2000" dirty="0" smtClean="0"/>
                        <a:t> признания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 результатам</a:t>
                      </a:r>
                      <a:r>
                        <a:rPr lang="ru-RU" sz="2000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взаимных оценок</a:t>
                      </a:r>
                      <a:endParaRPr lang="ru-RU" sz="2000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Процедуры предоставления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поддержания, расширения, приостановления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членства в Соглашении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п.2 О проекте порядка осуществления взаимных сравнительных оценок органов по аккредитации</a:t>
                      </a:r>
                    </a:p>
                    <a:p>
                      <a:pPr algn="l"/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3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Заявка РОА в 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IAF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ILAC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(3)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668169"/>
              </p:ext>
            </p:extLst>
          </p:nvPr>
        </p:nvGraphicFramePr>
        <p:xfrm>
          <a:off x="683568" y="1412776"/>
          <a:ext cx="7992888" cy="4887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6998"/>
                <a:gridCol w="3985890"/>
              </a:tblGrid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Документ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для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заявки в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ILAC/IAF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smtClean="0">
                          <a:solidFill>
                            <a:schemeClr val="tx1"/>
                          </a:solidFill>
                        </a:rPr>
                        <a:t>Программа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116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Положение о Комитете </a:t>
                      </a:r>
                      <a:r>
                        <a:rPr lang="ru-RU" sz="2000" dirty="0" smtClean="0"/>
                        <a:t>по управлению Соглашением Региональной организации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Положение о Совете руководителей</a:t>
                      </a:r>
                      <a:r>
                        <a:rPr lang="ru-RU" sz="2000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органов по аккредитации СНГ</a:t>
                      </a:r>
                      <a:endParaRPr lang="ru-RU" sz="2000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777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Протоколы последних трех заседаний </a:t>
                      </a:r>
                      <a:r>
                        <a:rPr lang="ru-RU" sz="2000" dirty="0" smtClean="0"/>
                        <a:t>данного Комитета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i="1" kern="120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протоколы заседания </a:t>
                      </a:r>
                      <a:r>
                        <a:rPr lang="ru-RU" sz="2000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Совета руководителей</a:t>
                      </a:r>
                      <a:r>
                        <a:rPr lang="ru-RU" sz="2000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органов по аккредитации СНГ</a:t>
                      </a:r>
                      <a:endParaRPr lang="ru-RU" sz="2000" i="1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9584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Перечень </a:t>
                      </a:r>
                      <a:r>
                        <a:rPr lang="ru-RU" sz="2000" b="1" dirty="0" smtClean="0"/>
                        <a:t>обязательных документов</a:t>
                      </a:r>
                      <a:r>
                        <a:rPr lang="ru-RU" sz="2000" dirty="0" smtClean="0"/>
                        <a:t>, которые должны быть внедрены заявителем на подписание Соглашения Региональной организации, </a:t>
                      </a:r>
                    </a:p>
                    <a:p>
                      <a:r>
                        <a:rPr lang="ru-RU" sz="2000" dirty="0" smtClean="0"/>
                        <a:t>а также </a:t>
                      </a:r>
                      <a:r>
                        <a:rPr lang="ru-RU" sz="2000" b="1" dirty="0" smtClean="0"/>
                        <a:t>перечень документов,  рекомендуемых к применению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п.1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подготовке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перечня документов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устанавливающих требования к органам по аккредитации-членам РОА, включая основополагающий стандарт и документы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ILAC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IAF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применяемые для целей РОА</a:t>
                      </a:r>
                      <a:endParaRPr lang="ru-RU" sz="2000" dirty="0" smtClean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6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Заявка РОА в 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IAF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ILAC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(4)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776863"/>
              </p:ext>
            </p:extLst>
          </p:nvPr>
        </p:nvGraphicFramePr>
        <p:xfrm>
          <a:off x="755576" y="1340768"/>
          <a:ext cx="7848872" cy="477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4248472"/>
              </a:tblGrid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Документ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для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заявки в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ILAC/IAF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Программа 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Процедуры </a:t>
                      </a:r>
                      <a:r>
                        <a:rPr lang="ru-RU" sz="2000" b="0" dirty="0" smtClean="0"/>
                        <a:t>подбора</a:t>
                      </a:r>
                      <a:r>
                        <a:rPr lang="ru-RU" sz="2000" dirty="0" smtClean="0"/>
                        <a:t>, обучения и мониторинга </a:t>
                      </a:r>
                      <a:r>
                        <a:rPr lang="ru-RU" sz="2000" b="1" dirty="0" smtClean="0"/>
                        <a:t>оценщиков</a:t>
                      </a:r>
                      <a:endParaRPr lang="ru-RU" sz="2000" dirty="0" smtClean="0"/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п.3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порядке выбора оценщиков, задействованных во взаимных сравнительных оценках. Критерии.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Перечень действующих оценщиков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 4 О форме информационных перечней оценщиков, задействованных во взаимных сравнительных оценках, и создании региональной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информационной базы данных оценщиков</a:t>
                      </a:r>
                      <a:endParaRPr lang="ru-RU" sz="2000" b="1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Текущий </a:t>
                      </a:r>
                      <a:r>
                        <a:rPr lang="ru-RU" sz="2000" b="1" dirty="0" smtClean="0"/>
                        <a:t>график оценок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п.10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подготовке предложений по перспективному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плану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осуществления взаимных сравнительных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оценок на 2016-2020 годы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2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Иные требования 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IAF/ILAC A1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98260"/>
              </p:ext>
            </p:extLst>
          </p:nvPr>
        </p:nvGraphicFramePr>
        <p:xfrm>
          <a:off x="755576" y="1556792"/>
          <a:ext cx="7920880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419"/>
                <a:gridCol w="4158461"/>
              </a:tblGrid>
              <a:tr h="6425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Требование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ILAC/IAF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А1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Программа 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585132"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п.2.6.7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en-GB" sz="2000" baseline="0" dirty="0" smtClean="0"/>
                        <a:t>IAF/ILAC A1</a:t>
                      </a:r>
                      <a:r>
                        <a:rPr lang="ru-RU" sz="2000" baseline="0" dirty="0" smtClean="0"/>
                        <a:t>: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РОА должна периодически представлять отчет о технических мероприятиях для постоянной демонстрации</a:t>
                      </a:r>
                      <a:r>
                        <a:rPr lang="ru-RU" sz="2000" baseline="0" dirty="0" smtClean="0"/>
                        <a:t> равнозначности как между членами РОА,  так и с другими РОА, </a:t>
                      </a:r>
                    </a:p>
                    <a:p>
                      <a:r>
                        <a:rPr lang="ru-RU" sz="2000" baseline="0" dirty="0" smtClean="0"/>
                        <a:t>например, </a:t>
                      </a:r>
                      <a:r>
                        <a:rPr lang="ru-RU" sz="2000" b="1" baseline="0" dirty="0" smtClean="0"/>
                        <a:t>проверки квалификации </a:t>
                      </a:r>
                      <a:r>
                        <a:rPr lang="ru-RU" sz="2000" baseline="0" dirty="0" smtClean="0"/>
                        <a:t>и </a:t>
                      </a:r>
                      <a:r>
                        <a:rPr lang="ru-RU" sz="2000" b="1" baseline="0" dirty="0" smtClean="0"/>
                        <a:t>межлабораторные сличительные испытания</a:t>
                      </a:r>
                      <a:endParaRPr lang="ru-RU" sz="2000" b="1" dirty="0"/>
                    </a:p>
                  </a:txBody>
                  <a:tcPr marL="68580" marR="68580" marT="0" marB="0"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 5 О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порядке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выбора организаций, предоставляющих услуги по проведению программ проверки квалификации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(МЛС). Критерии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38085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п.6 О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форме информационных перечней провайдеров проверки квалификации, привлекаемых для целей РОА, 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создании региональной информационной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базы данных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провайдеров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766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Иные требования </a:t>
            </a: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IAF/ILAC A1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107138"/>
              </p:ext>
            </p:extLst>
          </p:nvPr>
        </p:nvGraphicFramePr>
        <p:xfrm>
          <a:off x="539552" y="1196752"/>
          <a:ext cx="8208912" cy="5475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6425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Требование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ILAC/IAF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А1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Программа РГ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990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п.2.4.1 </a:t>
                      </a:r>
                      <a:r>
                        <a:rPr lang="en-GB" sz="2000" baseline="0" dirty="0" smtClean="0"/>
                        <a:t>IAF/ILAC A1</a:t>
                      </a:r>
                      <a:r>
                        <a:rPr lang="ru-RU" sz="2000" baseline="0" dirty="0" smtClean="0"/>
                        <a:t>:</a:t>
                      </a:r>
                    </a:p>
                    <a:p>
                      <a:r>
                        <a:rPr lang="ru-RU" sz="2000" b="0" dirty="0" smtClean="0"/>
                        <a:t>Вся устная и письменная </a:t>
                      </a:r>
                      <a:r>
                        <a:rPr lang="ru-RU" sz="2000" b="1" dirty="0" smtClean="0"/>
                        <a:t>информация</a:t>
                      </a:r>
                      <a:r>
                        <a:rPr lang="ru-RU" sz="2000" b="0" dirty="0" smtClean="0"/>
                        <a:t>, полученная в ходе оценок</a:t>
                      </a:r>
                      <a:r>
                        <a:rPr lang="ru-RU" sz="2000" b="0" baseline="0" dirty="0" smtClean="0"/>
                        <a:t> членов РОА, в ходе рассмотрения жалоб и апелляций должна быть </a:t>
                      </a:r>
                      <a:r>
                        <a:rPr lang="ru-RU" sz="2000" b="1" baseline="0" dirty="0" smtClean="0"/>
                        <a:t>конфиденциальной</a:t>
                      </a:r>
                      <a:endParaRPr lang="ru-RU" sz="2000" b="1" dirty="0"/>
                    </a:p>
                  </a:txBody>
                  <a:tcPr marL="68580" marR="68580" marT="0" marB="0"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 7 О разработке проекта документа РОА по обеспечению конфиденциальности информации в ходе взаимных оценок</a:t>
                      </a:r>
                    </a:p>
                  </a:txBody>
                  <a:tcPr marL="68580" marR="68580" marT="0" marB="0"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п.2.2.2 </a:t>
                      </a:r>
                      <a:r>
                        <a:rPr lang="en-GB" sz="2000" baseline="0" dirty="0" smtClean="0"/>
                        <a:t>IAF/ILAC A1</a:t>
                      </a:r>
                      <a:endParaRPr lang="ru-RU" sz="2000" baseline="0" dirty="0" smtClean="0"/>
                    </a:p>
                    <a:p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Политики и процедуры рассмотрения жалоб и апелляций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должны быть задокументированы</a:t>
                      </a: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 8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разработке политики и процедуры по рассмотрению жалоб и апелляций по взаимным оценкам РОА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73543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п.2.2.2 </a:t>
                      </a:r>
                      <a:r>
                        <a:rPr lang="en-GB" sz="2000" baseline="0" dirty="0" smtClean="0"/>
                        <a:t>IAF/ILAC A1</a:t>
                      </a:r>
                      <a:endParaRPr lang="ru-RU" sz="2000" baseline="0" dirty="0" smtClean="0"/>
                    </a:p>
                    <a:p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Ведение записей о паритетных оценках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должны быть задокументировано</a:t>
                      </a: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п.9 О формированию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архива документов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содержащих результаты оценок РОА и иные документы и записи РОА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69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968</TotalTime>
  <Words>935</Words>
  <Application>Microsoft Office PowerPoint</Application>
  <PresentationFormat>Экран (4:3)</PresentationFormat>
  <Paragraphs>108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Программа работ  рабочей группы МГС  по вопросу создания РОА  на 2016-2017гг.</vt:lpstr>
      <vt:lpstr>Программа учитывает требования IAF/ILAC</vt:lpstr>
      <vt:lpstr>В программе установлены:</vt:lpstr>
      <vt:lpstr>Заявка РОА в IAF/ILAC (1)</vt:lpstr>
      <vt:lpstr>Заявка РОА в IAF/ILAC (2)</vt:lpstr>
      <vt:lpstr>Заявка РОА в IAF/ILAC (3)</vt:lpstr>
      <vt:lpstr>Заявка РОА в IAF/ILAC (4)</vt:lpstr>
      <vt:lpstr>Иные требования IAF/ILAC A1</vt:lpstr>
      <vt:lpstr>Иные требования IAF/ILAC A1</vt:lpstr>
      <vt:lpstr>Благодарю за внимание!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Malgina</dc:creator>
  <cp:lastModifiedBy>user</cp:lastModifiedBy>
  <cp:revision>81</cp:revision>
  <cp:lastPrinted>2015-10-30T07:41:51Z</cp:lastPrinted>
  <dcterms:created xsi:type="dcterms:W3CDTF">2014-05-22T08:39:26Z</dcterms:created>
  <dcterms:modified xsi:type="dcterms:W3CDTF">2015-12-10T12:18:10Z</dcterms:modified>
</cp:coreProperties>
</file>